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handoutMasterIdLst>
    <p:handoutMasterId r:id="rId25"/>
  </p:handoutMasterIdLst>
  <p:sldIdLst>
    <p:sldId id="319" r:id="rId2"/>
    <p:sldId id="427" r:id="rId3"/>
    <p:sldId id="422" r:id="rId4"/>
    <p:sldId id="425" r:id="rId5"/>
    <p:sldId id="426" r:id="rId6"/>
    <p:sldId id="428" r:id="rId7"/>
    <p:sldId id="424" r:id="rId8"/>
    <p:sldId id="433" r:id="rId9"/>
    <p:sldId id="434" r:id="rId10"/>
    <p:sldId id="430" r:id="rId11"/>
    <p:sldId id="429" r:id="rId12"/>
    <p:sldId id="423" r:id="rId13"/>
    <p:sldId id="408" r:id="rId14"/>
    <p:sldId id="405" r:id="rId15"/>
    <p:sldId id="407" r:id="rId16"/>
    <p:sldId id="409" r:id="rId17"/>
    <p:sldId id="419" r:id="rId18"/>
    <p:sldId id="410" r:id="rId19"/>
    <p:sldId id="420" r:id="rId20"/>
    <p:sldId id="414" r:id="rId21"/>
    <p:sldId id="431" r:id="rId22"/>
    <p:sldId id="432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5" autoAdjust="0"/>
    <p:restoredTop sz="90492" autoAdjust="0"/>
  </p:normalViewPr>
  <p:slideViewPr>
    <p:cSldViewPr>
      <p:cViewPr>
        <p:scale>
          <a:sx n="75" d="100"/>
          <a:sy n="75" d="100"/>
        </p:scale>
        <p:origin x="-102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BC34EE1-BF1F-4F24-B1D6-B3502E4DAE46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F81ED8C-B9BF-43B9-8234-FAF263C65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60CE224-118C-4590-8D8B-60E60364217E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D21DC9A-7C5F-42B6-A259-1E4932617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1DC9A-7C5F-42B6-A259-1E493261706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E965A-F89C-4F81-A34E-4CBD40B86B2C}" type="datetime1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A28F-AF0E-46A4-B39F-B26A3C2D4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8086-A3DE-4FE7-9248-C8B78987FF38}" type="datetime1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A28F-AF0E-46A4-B39F-B26A3C2D4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8EFC-4F42-4440-993D-16491624E94A}" type="datetime1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A28F-AF0E-46A4-B39F-B26A3C2D4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850D-00EB-4B66-9B29-C3F5E9CDDBFF}" type="datetime1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A28F-AF0E-46A4-B39F-B26A3C2D4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3749-20E2-423E-8785-94EAA39AE88C}" type="datetime1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A28F-AF0E-46A4-B39F-B26A3C2D4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6B82-D5DF-415A-B6C3-3C24FD3CC8CF}" type="datetime1">
              <a:rPr lang="en-US" smtClean="0"/>
              <a:pPr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A28F-AF0E-46A4-B39F-B26A3C2D4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D658-7DDF-415E-9544-A1615B7DE3C8}" type="datetime1">
              <a:rPr lang="en-US" smtClean="0"/>
              <a:pPr/>
              <a:t>9/24/2012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A28F-AF0E-46A4-B39F-B26A3C2D4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F0BE-98D9-4963-99CB-0F2D4DDDE560}" type="datetime1">
              <a:rPr lang="en-US" smtClean="0"/>
              <a:pPr/>
              <a:t>9/24/2012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A28F-AF0E-46A4-B39F-B26A3C2D4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0BA6-BE6D-4770-89F6-8282788F7A3E}" type="datetime1">
              <a:rPr lang="en-US" smtClean="0"/>
              <a:pPr/>
              <a:t>9/24/2012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A28F-AF0E-46A4-B39F-B26A3C2D4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4FEF-3757-44BD-B177-A8F1FC838491}" type="datetime1">
              <a:rPr lang="en-US" smtClean="0"/>
              <a:pPr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A28F-AF0E-46A4-B39F-B26A3C2D4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B547-F9FB-49E4-8949-0D69D170132B}" type="datetime1">
              <a:rPr lang="en-US" smtClean="0"/>
              <a:pPr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A28F-AF0E-46A4-B39F-B26A3C2D4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582EF-595C-4343-98D1-0DDEB2F70816}" type="datetime1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DA28F-AF0E-46A4-B39F-B26A3C2D4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7924800" cy="50292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I-80 Coalition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September 25, 2012</a:t>
            </a:r>
            <a:br>
              <a:rPr lang="en-US" dirty="0" smtClean="0"/>
            </a:br>
            <a:r>
              <a:rPr lang="en-US" dirty="0" smtClean="0"/>
              <a:t>Reno, Nevada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A28F-AF0E-46A4-B39F-B26A3C2D4AF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CVOP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Discussed in detail tomorrow</a:t>
            </a:r>
          </a:p>
          <a:p>
            <a:r>
              <a:rPr lang="en-US" dirty="0" smtClean="0"/>
              <a:t>Weather forecasts targeted to CVO’s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A28F-AF0E-46A4-B39F-B26A3C2D4AF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470025"/>
          </a:xfrm>
        </p:spPr>
        <p:txBody>
          <a:bodyPr/>
          <a:lstStyle/>
          <a:p>
            <a:r>
              <a:rPr lang="en-US" dirty="0" smtClean="0"/>
              <a:t>Travel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A28F-AF0E-46A4-B39F-B26A3C2D4AF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Text-based </a:t>
            </a:r>
            <a:r>
              <a:rPr lang="en-US" dirty="0" smtClean="0"/>
              <a:t>Travel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Customers</a:t>
            </a:r>
          </a:p>
          <a:p>
            <a:pPr lvl="1"/>
            <a:r>
              <a:rPr lang="en-US" dirty="0" smtClean="0"/>
              <a:t>Hotels</a:t>
            </a:r>
          </a:p>
          <a:p>
            <a:pPr lvl="1"/>
            <a:r>
              <a:rPr lang="en-US" dirty="0" smtClean="0"/>
              <a:t>Radio stations</a:t>
            </a:r>
          </a:p>
          <a:p>
            <a:pPr lvl="1"/>
            <a:r>
              <a:rPr lang="en-US" dirty="0" smtClean="0"/>
              <a:t>Low-bandwidth users</a:t>
            </a:r>
          </a:p>
          <a:p>
            <a:pPr lvl="1"/>
            <a:r>
              <a:rPr lang="en-US" dirty="0" smtClean="0"/>
              <a:t>etc.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A28F-AF0E-46A4-B39F-B26A3C2D4AF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Format evolved over many years</a:t>
            </a:r>
          </a:p>
          <a:p>
            <a:pPr lvl="1"/>
            <a:r>
              <a:rPr lang="en-US" dirty="0" smtClean="0"/>
              <a:t>Selection by WYDOT District</a:t>
            </a:r>
          </a:p>
          <a:p>
            <a:pPr lvl="1"/>
            <a:r>
              <a:rPr lang="en-US" dirty="0" smtClean="0"/>
              <a:t>Selection by City</a:t>
            </a:r>
          </a:p>
          <a:p>
            <a:pPr lvl="1"/>
            <a:r>
              <a:rPr lang="en-US" dirty="0" smtClean="0"/>
              <a:t>Selection by Route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 text-based option for construction information</a:t>
            </a:r>
          </a:p>
          <a:p>
            <a:endParaRPr lang="en-US" dirty="0" smtClean="0"/>
          </a:p>
          <a:p>
            <a:r>
              <a:rPr lang="en-US" dirty="0" smtClean="0"/>
              <a:t>No direct link to weather sensors or webcams from text-based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A28F-AF0E-46A4-B39F-B26A3C2D4AF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2209800" cy="3382962"/>
          </a:xfrm>
        </p:spPr>
        <p:txBody>
          <a:bodyPr/>
          <a:lstStyle/>
          <a:p>
            <a:r>
              <a:rPr lang="en-US" dirty="0" smtClean="0"/>
              <a:t>Old Method</a:t>
            </a:r>
            <a:br>
              <a:rPr lang="en-US" dirty="0" smtClean="0"/>
            </a:br>
            <a:r>
              <a:rPr lang="en-US" dirty="0" smtClean="0"/>
              <a:t>(By City)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A28F-AF0E-46A4-B39F-B26A3C2D4AF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2133600" cy="3535362"/>
          </a:xfrm>
        </p:spPr>
        <p:txBody>
          <a:bodyPr/>
          <a:lstStyle/>
          <a:p>
            <a:r>
              <a:rPr lang="en-US" dirty="0" smtClean="0"/>
              <a:t>Old Method</a:t>
            </a:r>
            <a:br>
              <a:rPr lang="en-US" dirty="0" smtClean="0"/>
            </a:br>
            <a:r>
              <a:rPr lang="en-US" dirty="0" smtClean="0"/>
              <a:t>(By District)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A28F-AF0E-46A4-B39F-B26A3C2D4AF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609600"/>
            <a:ext cx="6934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</a:t>
            </a:r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Formatted data (columns)</a:t>
            </a:r>
          </a:p>
          <a:p>
            <a:pPr lvl="1"/>
            <a:r>
              <a:rPr lang="en-US" dirty="0" smtClean="0"/>
              <a:t>FHWA Guidelines</a:t>
            </a:r>
          </a:p>
          <a:p>
            <a:r>
              <a:rPr lang="en-US" dirty="0" smtClean="0"/>
              <a:t>Colors added to indicate severity</a:t>
            </a:r>
          </a:p>
          <a:p>
            <a:pPr lvl="1"/>
            <a:r>
              <a:rPr lang="en-US" dirty="0" smtClean="0"/>
              <a:t>Concept developed by Utah</a:t>
            </a:r>
          </a:p>
          <a:p>
            <a:r>
              <a:rPr lang="en-US" dirty="0" smtClean="0"/>
              <a:t>Users</a:t>
            </a:r>
            <a:r>
              <a:rPr lang="en-US" dirty="0" smtClean="0"/>
              <a:t> </a:t>
            </a:r>
            <a:r>
              <a:rPr lang="en-US" dirty="0" smtClean="0"/>
              <a:t>able to select based on:</a:t>
            </a:r>
          </a:p>
          <a:p>
            <a:pPr lvl="1"/>
            <a:r>
              <a:rPr lang="en-US" dirty="0" smtClean="0"/>
              <a:t>Route</a:t>
            </a:r>
          </a:p>
          <a:p>
            <a:pPr lvl="1"/>
            <a:r>
              <a:rPr lang="en-US" dirty="0" smtClean="0"/>
              <a:t>District</a:t>
            </a:r>
          </a:p>
          <a:p>
            <a:pPr lvl="1"/>
            <a:r>
              <a:rPr lang="en-US" dirty="0" smtClean="0"/>
              <a:t>City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A28F-AF0E-46A4-B39F-B26A3C2D4AF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impact levels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A28F-AF0E-46A4-B39F-B26A3C2D4AF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667000"/>
            <a:ext cx="87630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2057400" cy="3810000"/>
          </a:xfrm>
        </p:spPr>
        <p:txBody>
          <a:bodyPr/>
          <a:lstStyle/>
          <a:p>
            <a:r>
              <a:rPr lang="en-US" dirty="0" smtClean="0"/>
              <a:t>New </a:t>
            </a:r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A28F-AF0E-46A4-B39F-B26A3C2D4AF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762000"/>
            <a:ext cx="6781800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Responsive Web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A28F-AF0E-46A4-B39F-B26A3C2D4AF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610600" cy="443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209800"/>
            <a:ext cx="48482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Maintenance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A28F-AF0E-46A4-B39F-B26A3C2D4AF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Travel Information</a:t>
            </a:r>
            <a:br>
              <a:rPr lang="en-US" dirty="0" smtClean="0"/>
            </a:br>
            <a:r>
              <a:rPr lang="en-US" dirty="0" smtClean="0"/>
              <a:t>Trip Generators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A28F-AF0E-46A4-B39F-B26A3C2D4AF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 Generators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University of Wyoming Sporting Events</a:t>
            </a:r>
          </a:p>
          <a:p>
            <a:pPr lvl="1"/>
            <a:r>
              <a:rPr lang="en-US" dirty="0" smtClean="0"/>
              <a:t>One University in Wyoming</a:t>
            </a:r>
          </a:p>
          <a:p>
            <a:pPr lvl="1"/>
            <a:r>
              <a:rPr lang="en-US" dirty="0" smtClean="0"/>
              <a:t>People travel 300 miles to attend football, basketball, wrestling, volleyball games</a:t>
            </a:r>
          </a:p>
          <a:p>
            <a:pPr lvl="1"/>
            <a:r>
              <a:rPr lang="en-US" dirty="0" smtClean="0"/>
              <a:t>Many events scheduled during peak storm season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Casper Events Center</a:t>
            </a:r>
          </a:p>
          <a:p>
            <a:pPr lvl="1"/>
            <a:r>
              <a:rPr lang="en-US" dirty="0" smtClean="0"/>
              <a:t>State Tournaments</a:t>
            </a:r>
          </a:p>
          <a:p>
            <a:pPr lvl="1"/>
            <a:r>
              <a:rPr lang="en-US" dirty="0" smtClean="0"/>
              <a:t>Plays, Concerts, Etc.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A28F-AF0E-46A4-B39F-B26A3C2D4AF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Specific Travel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A28F-AF0E-46A4-B39F-B26A3C2D4AF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6" name="Picture 2" descr="C:\Users\Vince\Desktop\IMG_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6269566" cy="4702174"/>
          </a:xfrm>
          <a:prstGeom prst="rect">
            <a:avLst/>
          </a:prstGeom>
          <a:noFill/>
        </p:spPr>
      </p:pic>
      <p:pic>
        <p:nvPicPr>
          <p:cNvPr id="1027" name="Picture 3" descr="C:\Users\Vince\Desktop\IMG_03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447800"/>
            <a:ext cx="6626225" cy="4969669"/>
          </a:xfrm>
          <a:prstGeom prst="rect">
            <a:avLst/>
          </a:prstGeom>
          <a:noFill/>
        </p:spPr>
      </p:pic>
      <p:pic>
        <p:nvPicPr>
          <p:cNvPr id="1028" name="Picture 4" descr="C:\Users\Vince\Desktop\IMG_03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600200"/>
            <a:ext cx="6502400" cy="4876800"/>
          </a:xfrm>
          <a:prstGeom prst="rect">
            <a:avLst/>
          </a:prstGeom>
          <a:noFill/>
        </p:spPr>
      </p:pic>
      <p:pic>
        <p:nvPicPr>
          <p:cNvPr id="1029" name="Picture 5" descr="C:\Users\Vince\Desktop\IMG_03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1600200"/>
            <a:ext cx="6680200" cy="501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2011-2012?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winter that wasn’t</a:t>
            </a:r>
          </a:p>
          <a:p>
            <a:r>
              <a:rPr lang="en-US" dirty="0" smtClean="0"/>
              <a:t>Very little snow</a:t>
            </a:r>
          </a:p>
          <a:p>
            <a:r>
              <a:rPr lang="en-US" dirty="0" smtClean="0"/>
              <a:t>Very strong winds</a:t>
            </a:r>
          </a:p>
          <a:p>
            <a:r>
              <a:rPr lang="en-US" dirty="0" smtClean="0"/>
              <a:t>Winter maintenance budget 27 million</a:t>
            </a:r>
          </a:p>
          <a:p>
            <a:r>
              <a:rPr lang="en-US" dirty="0" smtClean="0"/>
              <a:t>Expended 21.2 million. </a:t>
            </a:r>
          </a:p>
          <a:p>
            <a:r>
              <a:rPr lang="en-US" dirty="0" smtClean="0"/>
              <a:t>6 </a:t>
            </a:r>
            <a:r>
              <a:rPr lang="en-US" dirty="0" smtClean="0"/>
              <a:t>million under-run was allocated to construction projects.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A28F-AF0E-46A4-B39F-B26A3C2D4AF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Vehicles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 smtClean="0"/>
              <a:t>All plows now equipped with AVL</a:t>
            </a:r>
          </a:p>
          <a:p>
            <a:r>
              <a:rPr lang="en-US" dirty="0" smtClean="0"/>
              <a:t>System provided by </a:t>
            </a:r>
            <a:r>
              <a:rPr lang="en-US" dirty="0" err="1" smtClean="0"/>
              <a:t>CompassCom</a:t>
            </a:r>
            <a:endParaRPr lang="en-US" dirty="0" smtClean="0"/>
          </a:p>
          <a:p>
            <a:r>
              <a:rPr lang="en-US" dirty="0" smtClean="0"/>
              <a:t>Plow position and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A28F-AF0E-46A4-B39F-B26A3C2D4AF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733800"/>
            <a:ext cx="26479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2.bp.blogspot.com/-M6VpibRLKb8/T0kK_rlMI8I/AAAAAAAAH4I/iUB_ku_E-48/s1600/radio_tow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200400"/>
            <a:ext cx="2381250" cy="3295651"/>
          </a:xfrm>
          <a:prstGeom prst="rect">
            <a:avLst/>
          </a:prstGeom>
          <a:noFill/>
        </p:spPr>
      </p:pic>
      <p:pic>
        <p:nvPicPr>
          <p:cNvPr id="1030" name="Picture 6" descr="http://sepusa.com/sites/www.sepusa.com/files/imagecache/product_full/Oracle_Databa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733800"/>
            <a:ext cx="1447800" cy="2044347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 rot="20248649">
            <a:off x="2999390" y="3870981"/>
            <a:ext cx="1189988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269261">
            <a:off x="5513990" y="3870981"/>
            <a:ext cx="1189988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A28F-AF0E-46A4-B39F-B26A3C2D4AF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870826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470025"/>
          </a:xfrm>
        </p:spPr>
        <p:txBody>
          <a:bodyPr/>
          <a:lstStyle/>
          <a:p>
            <a:r>
              <a:rPr lang="en-US" dirty="0" smtClean="0"/>
              <a:t>Freight/CVO’s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A28F-AF0E-46A4-B39F-B26A3C2D4AF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Freight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Starting consultant selection process for  new State Rail Plan</a:t>
            </a:r>
          </a:p>
          <a:p>
            <a:r>
              <a:rPr lang="en-US" dirty="0" smtClean="0"/>
              <a:t>Within six months or so, </a:t>
            </a:r>
            <a:r>
              <a:rPr lang="en-US" dirty="0" smtClean="0"/>
              <a:t>will embark </a:t>
            </a:r>
            <a:r>
              <a:rPr lang="en-US" dirty="0" smtClean="0"/>
              <a:t>on a State Freight Plan, to be developed concurrently with the rail plan.</a:t>
            </a:r>
          </a:p>
          <a:p>
            <a:endParaRPr lang="en-US" dirty="0" smtClean="0"/>
          </a:p>
          <a:p>
            <a:r>
              <a:rPr lang="en-US" dirty="0" smtClean="0"/>
              <a:t>Questions:  mark.wingate@wyo.gov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A28F-AF0E-46A4-B39F-B26A3C2D4AF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Truck </a:t>
            </a:r>
            <a:r>
              <a:rPr lang="en-US" dirty="0" err="1" smtClean="0"/>
              <a:t>Blowovers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Closure to Light, High Profile Vehicles (C2LHPV</a:t>
            </a:r>
            <a:r>
              <a:rPr lang="en-US" dirty="0" smtClean="0"/>
              <a:t>)</a:t>
            </a:r>
          </a:p>
          <a:p>
            <a:r>
              <a:rPr lang="en-US" dirty="0" smtClean="0"/>
              <a:t>65 mph gusts or 1 </a:t>
            </a:r>
            <a:r>
              <a:rPr lang="en-US" dirty="0" err="1" smtClean="0"/>
              <a:t>blowover</a:t>
            </a:r>
            <a:endParaRPr lang="en-US" dirty="0" smtClean="0"/>
          </a:p>
          <a:p>
            <a:r>
              <a:rPr lang="en-US" dirty="0" smtClean="0"/>
              <a:t>2011-2012 First Full Season</a:t>
            </a:r>
          </a:p>
          <a:p>
            <a:r>
              <a:rPr lang="en-US" dirty="0" smtClean="0"/>
              <a:t>Hot Spots</a:t>
            </a:r>
          </a:p>
          <a:p>
            <a:pPr lvl="1"/>
            <a:r>
              <a:rPr lang="en-US" dirty="0" smtClean="0"/>
              <a:t>I-25 Cheyenne to Wheatland</a:t>
            </a:r>
          </a:p>
          <a:p>
            <a:pPr lvl="1"/>
            <a:r>
              <a:rPr lang="en-US" dirty="0" smtClean="0"/>
              <a:t>I-80 MP 272 - 284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A28F-AF0E-46A4-B39F-B26A3C2D4AF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C2LHPV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 smtClean="0"/>
              <a:t>Very Strong Wind Year</a:t>
            </a:r>
          </a:p>
          <a:p>
            <a:pPr lvl="1"/>
            <a:r>
              <a:rPr lang="en-US" dirty="0" smtClean="0"/>
              <a:t>Very few blow-</a:t>
            </a:r>
            <a:r>
              <a:rPr lang="en-US" dirty="0" err="1" smtClean="0"/>
              <a:t>overs</a:t>
            </a:r>
            <a:r>
              <a:rPr lang="en-US" dirty="0" smtClean="0"/>
              <a:t>/closures on I-25</a:t>
            </a:r>
          </a:p>
          <a:p>
            <a:pPr lvl="1"/>
            <a:r>
              <a:rPr lang="en-US" dirty="0" smtClean="0"/>
              <a:t>Significant number on I-80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A28F-AF0E-46A4-B39F-B26A3C2D4AF0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828800" y="3276600"/>
            <a:ext cx="5713413" cy="3384550"/>
            <a:chOff x="2667000" y="2286000"/>
            <a:chExt cx="6170283" cy="422270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67000" y="2286000"/>
              <a:ext cx="6170283" cy="4222704"/>
            </a:xfrm>
            <a:prstGeom prst="rect">
              <a:avLst/>
            </a:prstGeom>
            <a:noFill/>
            <a:ln w="25400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7" name="Right Arrow 6"/>
            <p:cNvSpPr/>
            <p:nvPr/>
          </p:nvSpPr>
          <p:spPr>
            <a:xfrm rot="6394169">
              <a:off x="8038796" y="3538531"/>
              <a:ext cx="830253" cy="379393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 rot="4453001">
              <a:off x="6891094" y="3690931"/>
              <a:ext cx="830253" cy="379392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 rot="15080370">
              <a:off x="7440340" y="4913291"/>
              <a:ext cx="831841" cy="377805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 rot="17192962">
              <a:off x="6437888" y="5520504"/>
              <a:ext cx="830253" cy="377805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 rot="4453001">
              <a:off x="2775722" y="4377516"/>
              <a:ext cx="830253" cy="377805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19843</TotalTime>
  <Words>307</Words>
  <Application>Microsoft Office PowerPoint</Application>
  <PresentationFormat>On-screen Show (4:3)</PresentationFormat>
  <Paragraphs>99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I-80 Coalition  September 25, 2012 Reno, Nevada</vt:lpstr>
      <vt:lpstr>Maintenance</vt:lpstr>
      <vt:lpstr>Winter 2011-2012?</vt:lpstr>
      <vt:lpstr>Maintenance Vehicles</vt:lpstr>
      <vt:lpstr>AVL</vt:lpstr>
      <vt:lpstr>Freight/CVO’s</vt:lpstr>
      <vt:lpstr>Freight Planning</vt:lpstr>
      <vt:lpstr>Truck Blowovers</vt:lpstr>
      <vt:lpstr>C2LHPV</vt:lpstr>
      <vt:lpstr>CVOP</vt:lpstr>
      <vt:lpstr>Travel Information</vt:lpstr>
      <vt:lpstr>Text-based Travel Information</vt:lpstr>
      <vt:lpstr>Old Systems</vt:lpstr>
      <vt:lpstr>Old Method (By City)</vt:lpstr>
      <vt:lpstr>Old Method (By District)</vt:lpstr>
      <vt:lpstr>New Method</vt:lpstr>
      <vt:lpstr>Impact Levels</vt:lpstr>
      <vt:lpstr>New Method</vt:lpstr>
      <vt:lpstr>Responsive Web Design</vt:lpstr>
      <vt:lpstr>Travel Information Trip Generators</vt:lpstr>
      <vt:lpstr>Trip Generators</vt:lpstr>
      <vt:lpstr>Site Specific Travel 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WYDOT Authorized Travel</dc:title>
  <dc:creator>Suzie Roseberry</dc:creator>
  <cp:lastModifiedBy>Vince</cp:lastModifiedBy>
  <cp:revision>872</cp:revision>
  <dcterms:created xsi:type="dcterms:W3CDTF">2010-11-12T21:45:21Z</dcterms:created>
  <dcterms:modified xsi:type="dcterms:W3CDTF">2012-09-25T13:35:06Z</dcterms:modified>
</cp:coreProperties>
</file>